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61" r:id="rId5"/>
    <p:sldId id="263" r:id="rId6"/>
    <p:sldId id="264" r:id="rId7"/>
    <p:sldId id="265" r:id="rId8"/>
    <p:sldId id="2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frizzell@awdirectusa.com" initials="a" lastIdx="1" clrIdx="0">
    <p:extLst>
      <p:ext uri="{19B8F6BF-5375-455C-9EA6-DF929625EA0E}">
        <p15:presenceInfo xmlns:p15="http://schemas.microsoft.com/office/powerpoint/2012/main" userId="annafrizzell@awdirectusa.com" providerId="None"/>
      </p:ext>
    </p:extLst>
  </p:cmAuthor>
  <p:cmAuthor id="2" name="Anna Frizzell" initials="AF" lastIdx="2" clrIdx="1">
    <p:extLst>
      <p:ext uri="{19B8F6BF-5375-455C-9EA6-DF929625EA0E}">
        <p15:presenceInfo xmlns:p15="http://schemas.microsoft.com/office/powerpoint/2012/main" userId="S::afrizzell@winehooligans.com::99167848-f396-4e50-a01b-522d86dbd6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1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32BE5-23D9-CD4E-B93F-17F5752E4B72}" v="1" dt="2020-12-07T22:09:18.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Frizzell" userId="99167848-f396-4e50-a01b-522d86dbd63f" providerId="ADAL" clId="{51832BE5-23D9-CD4E-B93F-17F5752E4B72}"/>
    <pc:docChg chg="modSld">
      <pc:chgData name="Anna Frizzell" userId="99167848-f396-4e50-a01b-522d86dbd63f" providerId="ADAL" clId="{51832BE5-23D9-CD4E-B93F-17F5752E4B72}" dt="2020-12-07T22:09:18.897" v="0" actId="2711"/>
      <pc:docMkLst>
        <pc:docMk/>
      </pc:docMkLst>
      <pc:sldChg chg="modSp mod">
        <pc:chgData name="Anna Frizzell" userId="99167848-f396-4e50-a01b-522d86dbd63f" providerId="ADAL" clId="{51832BE5-23D9-CD4E-B93F-17F5752E4B72}" dt="2020-12-07T22:09:18.897" v="0" actId="2711"/>
        <pc:sldMkLst>
          <pc:docMk/>
          <pc:sldMk cId="1202881574" sldId="266"/>
        </pc:sldMkLst>
        <pc:spChg chg="mod">
          <ac:chgData name="Anna Frizzell" userId="99167848-f396-4e50-a01b-522d86dbd63f" providerId="ADAL" clId="{51832BE5-23D9-CD4E-B93F-17F5752E4B72}" dt="2020-12-07T22:09:18.897" v="0" actId="2711"/>
          <ac:spMkLst>
            <pc:docMk/>
            <pc:sldMk cId="1202881574" sldId="266"/>
            <ac:spMk id="11" creationId="{FCA84460-C9FA-B642-A392-6650B913DD6C}"/>
          </ac:spMkLst>
        </pc:spChg>
        <pc:spChg chg="mod">
          <ac:chgData name="Anna Frizzell" userId="99167848-f396-4e50-a01b-522d86dbd63f" providerId="ADAL" clId="{51832BE5-23D9-CD4E-B93F-17F5752E4B72}" dt="2020-12-07T22:09:18.897" v="0" actId="2711"/>
          <ac:spMkLst>
            <pc:docMk/>
            <pc:sldMk cId="1202881574" sldId="266"/>
            <ac:spMk id="15" creationId="{8F3790B1-D063-3545-B9CD-15160619BF44}"/>
          </ac:spMkLst>
        </pc:spChg>
      </pc:sldChg>
    </pc:docChg>
  </pc:docChgLst>
  <pc:docChgLst>
    <pc:chgData name="Lindsay DeMaria" userId="S::ldemaria@winehooligans.com::0160d076-f31c-4ba2-9c61-646dafec7557" providerId="AD" clId="Web-{62375F0C-B76C-7913-D103-15DE3A9E23BD}"/>
    <pc:docChg chg="modSld">
      <pc:chgData name="Lindsay DeMaria" userId="S::ldemaria@winehooligans.com::0160d076-f31c-4ba2-9c61-646dafec7557" providerId="AD" clId="Web-{62375F0C-B76C-7913-D103-15DE3A9E23BD}" dt="2020-12-04T21:01:02.462" v="1" actId="20577"/>
      <pc:docMkLst>
        <pc:docMk/>
      </pc:docMkLst>
      <pc:sldChg chg="modSp">
        <pc:chgData name="Lindsay DeMaria" userId="S::ldemaria@winehooligans.com::0160d076-f31c-4ba2-9c61-646dafec7557" providerId="AD" clId="Web-{62375F0C-B76C-7913-D103-15DE3A9E23BD}" dt="2020-12-04T21:01:02.462" v="0" actId="20577"/>
        <pc:sldMkLst>
          <pc:docMk/>
          <pc:sldMk cId="1202881574" sldId="266"/>
        </pc:sldMkLst>
        <pc:spChg chg="mod">
          <ac:chgData name="Lindsay DeMaria" userId="S::ldemaria@winehooligans.com::0160d076-f31c-4ba2-9c61-646dafec7557" providerId="AD" clId="Web-{62375F0C-B76C-7913-D103-15DE3A9E23BD}" dt="2020-12-04T21:01:02.462" v="0" actId="20577"/>
          <ac:spMkLst>
            <pc:docMk/>
            <pc:sldMk cId="1202881574" sldId="266"/>
            <ac:spMk id="11" creationId="{FCA84460-C9FA-B642-A392-6650B913DD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D29FA-51E8-D448-AA43-6DA3DA0A01CF}" type="datetimeFigureOut">
              <a:rPr lang="en-US" smtClean="0"/>
              <a:t>12/7/2020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927B2-3AD5-DC4A-A91B-1E834A3BF517}" type="slidenum">
              <a:rPr lang="en-US" smtClean="0"/>
              <a:t>‹#›</a:t>
            </a:fld>
            <a:endParaRPr lang="en-US"/>
          </a:p>
        </p:txBody>
      </p:sp>
    </p:spTree>
    <p:extLst>
      <p:ext uri="{BB962C8B-B14F-4D97-AF65-F5344CB8AC3E}">
        <p14:creationId xmlns:p14="http://schemas.microsoft.com/office/powerpoint/2010/main" val="413135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D927B2-3AD5-DC4A-A91B-1E834A3BF517}" type="slidenum">
              <a:rPr lang="en-US" smtClean="0"/>
              <a:t>1</a:t>
            </a:fld>
            <a:endParaRPr lang="en-US"/>
          </a:p>
        </p:txBody>
      </p:sp>
    </p:spTree>
    <p:extLst>
      <p:ext uri="{BB962C8B-B14F-4D97-AF65-F5344CB8AC3E}">
        <p14:creationId xmlns:p14="http://schemas.microsoft.com/office/powerpoint/2010/main" val="174245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D927B2-3AD5-DC4A-A91B-1E834A3BF517}" type="slidenum">
              <a:rPr lang="en-US" smtClean="0"/>
              <a:t>2</a:t>
            </a:fld>
            <a:endParaRPr lang="en-US"/>
          </a:p>
        </p:txBody>
      </p:sp>
    </p:spTree>
    <p:extLst>
      <p:ext uri="{BB962C8B-B14F-4D97-AF65-F5344CB8AC3E}">
        <p14:creationId xmlns:p14="http://schemas.microsoft.com/office/powerpoint/2010/main" val="206089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D927B2-3AD5-DC4A-A91B-1E834A3BF517}" type="slidenum">
              <a:rPr lang="en-US" smtClean="0"/>
              <a:t>3</a:t>
            </a:fld>
            <a:endParaRPr lang="en-US"/>
          </a:p>
        </p:txBody>
      </p:sp>
    </p:spTree>
    <p:extLst>
      <p:ext uri="{BB962C8B-B14F-4D97-AF65-F5344CB8AC3E}">
        <p14:creationId xmlns:p14="http://schemas.microsoft.com/office/powerpoint/2010/main" val="19577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D927B2-3AD5-DC4A-A91B-1E834A3BF517}" type="slidenum">
              <a:rPr lang="en-US" smtClean="0"/>
              <a:t>4</a:t>
            </a:fld>
            <a:endParaRPr lang="en-US"/>
          </a:p>
        </p:txBody>
      </p:sp>
    </p:spTree>
    <p:extLst>
      <p:ext uri="{BB962C8B-B14F-4D97-AF65-F5344CB8AC3E}">
        <p14:creationId xmlns:p14="http://schemas.microsoft.com/office/powerpoint/2010/main" val="262276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DF5041-6CC4-DA40-8F36-A1E8009FA665}"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119342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F5041-6CC4-DA40-8F36-A1E8009FA665}"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158724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F5041-6CC4-DA40-8F36-A1E8009FA665}"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256530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F5041-6CC4-DA40-8F36-A1E8009FA665}"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316372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F5041-6CC4-DA40-8F36-A1E8009FA665}"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186227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DF5041-6CC4-DA40-8F36-A1E8009FA665}"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73269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DF5041-6CC4-DA40-8F36-A1E8009FA665}"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258337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DF5041-6CC4-DA40-8F36-A1E8009FA665}"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371252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F5041-6CC4-DA40-8F36-A1E8009FA665}"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297268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041-6CC4-DA40-8F36-A1E8009FA665}"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273846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041-6CC4-DA40-8F36-A1E8009FA665}"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C1AD7-C3E1-D846-81E4-A95CA0F9F36B}" type="slidenum">
              <a:rPr lang="en-US" smtClean="0"/>
              <a:t>‹#›</a:t>
            </a:fld>
            <a:endParaRPr lang="en-US"/>
          </a:p>
        </p:txBody>
      </p:sp>
    </p:spTree>
    <p:extLst>
      <p:ext uri="{BB962C8B-B14F-4D97-AF65-F5344CB8AC3E}">
        <p14:creationId xmlns:p14="http://schemas.microsoft.com/office/powerpoint/2010/main" val="22825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F5041-6CC4-DA40-8F36-A1E8009FA665}" type="datetimeFigureOut">
              <a:rPr lang="en-US" smtClean="0"/>
              <a:t>12/7/2020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1AD7-C3E1-D846-81E4-A95CA0F9F36B}" type="slidenum">
              <a:rPr lang="en-US" smtClean="0"/>
              <a:t>‹#›</a:t>
            </a:fld>
            <a:endParaRPr lang="en-US"/>
          </a:p>
        </p:txBody>
      </p:sp>
    </p:spTree>
    <p:extLst>
      <p:ext uri="{BB962C8B-B14F-4D97-AF65-F5344CB8AC3E}">
        <p14:creationId xmlns:p14="http://schemas.microsoft.com/office/powerpoint/2010/main" val="4265807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hyperlink" Target="https://winehooligans.com/trade/?fwp_brand_filter=Stephen-vincent&amp;fwp_asset_type_filter=tech-shee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C6D901-B1D5-174A-B92D-08E900EECD47}"/>
              </a:ext>
            </a:extLst>
          </p:cNvPr>
          <p:cNvSpPr txBox="1"/>
          <p:nvPr/>
        </p:nvSpPr>
        <p:spPr>
          <a:xfrm>
            <a:off x="328404" y="3245115"/>
            <a:ext cx="8560110" cy="3293209"/>
          </a:xfrm>
          <a:prstGeom prst="rect">
            <a:avLst/>
          </a:prstGeom>
          <a:noFill/>
        </p:spPr>
        <p:txBody>
          <a:bodyPr wrap="square" lIns="91440" tIns="45720" rIns="91440" bIns="45720" rtlCol="0" anchor="t">
            <a:spAutoFit/>
          </a:bodyPr>
          <a:lstStyle/>
          <a:p>
            <a:r>
              <a:rPr lang="en-US" sz="1600" u="sng">
                <a:latin typeface="Adobe Garamond Pro" panose="02020502060506020403" pitchFamily="18" charset="77"/>
              </a:rPr>
              <a:t>About Us</a:t>
            </a:r>
          </a:p>
          <a:p>
            <a:endParaRPr lang="en-US" sz="1600">
              <a:latin typeface="Adobe Garamond Pro" panose="02020502060506020403" pitchFamily="18" charset="77"/>
            </a:endParaRPr>
          </a:p>
          <a:p>
            <a:r>
              <a:rPr lang="en-US" sz="1600">
                <a:latin typeface="Adobe Garamond Pro" panose="02020502060506020403" pitchFamily="18" charset="77"/>
              </a:rPr>
              <a:t>Stephen Vincent was created in 2001 as a passion project of three friends. All wine industry veterans, the founders included La Crema winemaker Robert Goyette, prominent vineyard owner Hossein </a:t>
            </a:r>
            <a:r>
              <a:rPr lang="en-US" sz="1600" err="1">
                <a:latin typeface="Adobe Garamond Pro" panose="02020502060506020403" pitchFamily="18" charset="77"/>
              </a:rPr>
              <a:t>Namdar</a:t>
            </a:r>
            <a:r>
              <a:rPr lang="en-US" sz="1600">
                <a:latin typeface="Adobe Garamond Pro" panose="02020502060506020403" pitchFamily="18" charset="77"/>
              </a:rPr>
              <a:t> and Robert Mondavi executive Stephen Vincent </a:t>
            </a:r>
            <a:r>
              <a:rPr lang="en-US" sz="1600" err="1">
                <a:latin typeface="Adobe Garamond Pro" panose="02020502060506020403" pitchFamily="18" charset="77"/>
              </a:rPr>
              <a:t>Situm</a:t>
            </a:r>
            <a:r>
              <a:rPr lang="en-US" sz="1600">
                <a:latin typeface="Adobe Garamond Pro" panose="02020502060506020403" pitchFamily="18" charset="77"/>
              </a:rPr>
              <a:t>, who became the brand’s namesake. Their mission was clear – to create a portfolio of wines that showcase the best of Northern California, at price points that are accessible to everyone.  </a:t>
            </a:r>
            <a:endParaRPr lang="en-US" sz="1600">
              <a:latin typeface="Adobe Garamond Pro" panose="02020502060506020403" pitchFamily="18" charset="77"/>
              <a:cs typeface="Calibri"/>
            </a:endParaRPr>
          </a:p>
          <a:p>
            <a:endParaRPr lang="en-US" sz="1600">
              <a:latin typeface="Adobe Garamond Pro" panose="02020502060506020403" pitchFamily="18" charset="77"/>
            </a:endParaRPr>
          </a:p>
          <a:p>
            <a:r>
              <a:rPr lang="en-US" sz="1600">
                <a:latin typeface="Adobe Garamond Pro" panose="02020502060506020403" pitchFamily="18" charset="77"/>
              </a:rPr>
              <a:t>With their combined expertise, the trio found rapid success with their latest venture. Through the burgeoning community of winegrowers and producers in Sonoma County in the early 2000s, they began working with Dennis Carroll at his new bottling facility.  Dennis went on to create Wine Hooligans with the vision of bringing artisan wines made by passionate winemakers to market. This was a perfect match for Stephen Vincent and its founders—once again bringing friends together through the brand.</a:t>
            </a:r>
            <a:endParaRPr lang="en-US" sz="1600">
              <a:latin typeface="Adobe Garamond Pro" panose="02020502060506020403" pitchFamily="18" charset="77"/>
              <a:cs typeface="Calibri"/>
            </a:endParaRPr>
          </a:p>
        </p:txBody>
      </p:sp>
      <p:pic>
        <p:nvPicPr>
          <p:cNvPr id="7" name="Picture 6">
            <a:extLst>
              <a:ext uri="{FF2B5EF4-FFF2-40B4-BE49-F238E27FC236}">
                <a16:creationId xmlns:a16="http://schemas.microsoft.com/office/drawing/2014/main" id="{B864D873-969B-754F-B1B6-BCC6B4A541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219323" cy="2176323"/>
          </a:xfrm>
          <a:prstGeom prst="rect">
            <a:avLst/>
          </a:prstGeom>
        </p:spPr>
      </p:pic>
      <p:sp>
        <p:nvSpPr>
          <p:cNvPr id="8" name="TextBox 7">
            <a:extLst>
              <a:ext uri="{FF2B5EF4-FFF2-40B4-BE49-F238E27FC236}">
                <a16:creationId xmlns:a16="http://schemas.microsoft.com/office/drawing/2014/main" id="{BC22B5AC-A553-FD46-A896-68E2AC11E0BE}"/>
              </a:ext>
            </a:extLst>
          </p:cNvPr>
          <p:cNvSpPr txBox="1"/>
          <p:nvPr/>
        </p:nvSpPr>
        <p:spPr>
          <a:xfrm>
            <a:off x="203943" y="1985477"/>
            <a:ext cx="5043020" cy="2000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099" tIns="38099" rIns="38099" bIns="38099" numCol="1" spcCol="38100" rtlCol="0" anchor="t">
            <a:spAutoFit/>
          </a:bodyPr>
          <a:lstStyle/>
          <a:p>
            <a:pPr rtl="0" latinLnBrk="1" hangingPunct="0"/>
            <a:r>
              <a:rPr lang="en-US" sz="800" b="0">
                <a:solidFill>
                  <a:schemeClr val="tx1"/>
                </a:solidFill>
                <a:latin typeface="Modern No. 20"/>
                <a:cs typeface="Modern No. 20"/>
              </a:rPr>
              <a:t>WINE HOOLIGANS LLC    980 Airway Court, Ste. A Santa Rosa, CA 95403    (707) 527-7355    </a:t>
            </a:r>
            <a:r>
              <a:rPr lang="en-US" sz="800" b="0" err="1">
                <a:solidFill>
                  <a:schemeClr val="tx1"/>
                </a:solidFill>
                <a:latin typeface="Modern No. 20"/>
                <a:cs typeface="Modern No. 20"/>
              </a:rPr>
              <a:t>winehooligans.com</a:t>
            </a:r>
            <a:endParaRPr lang="en-US" sz="800" b="0">
              <a:solidFill>
                <a:schemeClr val="tx1"/>
              </a:solidFill>
              <a:latin typeface="Modern No. 20"/>
              <a:cs typeface="Modern No. 20"/>
            </a:endParaRPr>
          </a:p>
        </p:txBody>
      </p:sp>
      <p:sp>
        <p:nvSpPr>
          <p:cNvPr id="9" name="TextBox 8">
            <a:extLst>
              <a:ext uri="{FF2B5EF4-FFF2-40B4-BE49-F238E27FC236}">
                <a16:creationId xmlns:a16="http://schemas.microsoft.com/office/drawing/2014/main" id="{892BD9AE-13EB-944F-A4A2-C1EB711FB405}"/>
              </a:ext>
            </a:extLst>
          </p:cNvPr>
          <p:cNvSpPr txBox="1"/>
          <p:nvPr/>
        </p:nvSpPr>
        <p:spPr>
          <a:xfrm>
            <a:off x="255486" y="2336076"/>
            <a:ext cx="4724400" cy="646331"/>
          </a:xfrm>
          <a:prstGeom prst="rect">
            <a:avLst/>
          </a:prstGeom>
          <a:noFill/>
        </p:spPr>
        <p:txBody>
          <a:bodyPr wrap="square" rtlCol="0">
            <a:spAutoFit/>
          </a:bodyPr>
          <a:lstStyle/>
          <a:p>
            <a:pPr algn="ctr"/>
            <a:r>
              <a:rPr lang="en-US" sz="1800" b="0" i="1">
                <a:latin typeface="Adobe Garamond Pro" panose="02020502060506020403" pitchFamily="18" charset="77"/>
              </a:rPr>
              <a:t>Born out of friendship, a passion for wine, and a common love of Northern California. </a:t>
            </a:r>
          </a:p>
        </p:txBody>
      </p:sp>
      <p:pic>
        <p:nvPicPr>
          <p:cNvPr id="10" name="Picture 9" descr="A picture containing outdoor, tree, land&#10;&#10;Description automatically generated">
            <a:extLst>
              <a:ext uri="{FF2B5EF4-FFF2-40B4-BE49-F238E27FC236}">
                <a16:creationId xmlns:a16="http://schemas.microsoft.com/office/drawing/2014/main" id="{ACF13BD9-1C77-DB4C-9C32-EC4C0AE30514}"/>
              </a:ext>
            </a:extLst>
          </p:cNvPr>
          <p:cNvPicPr>
            <a:picLocks noChangeAspect="1"/>
          </p:cNvPicPr>
          <p:nvPr/>
        </p:nvPicPr>
        <p:blipFill rotWithShape="1">
          <a:blip r:embed="rId4"/>
          <a:srcRect l="7409" t="4294" r="9220"/>
          <a:stretch/>
        </p:blipFill>
        <p:spPr>
          <a:xfrm>
            <a:off x="5219323" y="222934"/>
            <a:ext cx="3669191" cy="27992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762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person, outdoor, person, preparing&#10;&#10;Description automatically generated">
            <a:extLst>
              <a:ext uri="{FF2B5EF4-FFF2-40B4-BE49-F238E27FC236}">
                <a16:creationId xmlns:a16="http://schemas.microsoft.com/office/drawing/2014/main" id="{0CF19AD4-111A-C246-A84E-0F57E1F976CF}"/>
              </a:ext>
            </a:extLst>
          </p:cNvPr>
          <p:cNvPicPr>
            <a:picLocks noChangeAspect="1"/>
          </p:cNvPicPr>
          <p:nvPr/>
        </p:nvPicPr>
        <p:blipFill rotWithShape="1">
          <a:blip r:embed="rId3"/>
          <a:srcRect r="-2" b="23602"/>
          <a:stretch/>
        </p:blipFill>
        <p:spPr>
          <a:xfrm>
            <a:off x="20" y="-6"/>
            <a:ext cx="2948920" cy="4005072"/>
          </a:xfrm>
          <a:prstGeom prst="rect">
            <a:avLst/>
          </a:prstGeom>
        </p:spPr>
      </p:pic>
      <p:pic>
        <p:nvPicPr>
          <p:cNvPr id="3" name="Picture 2">
            <a:extLst>
              <a:ext uri="{FF2B5EF4-FFF2-40B4-BE49-F238E27FC236}">
                <a16:creationId xmlns:a16="http://schemas.microsoft.com/office/drawing/2014/main" id="{8BE95B38-9368-444B-9172-AB1F89A4BE4C}"/>
              </a:ext>
            </a:extLst>
          </p:cNvPr>
          <p:cNvPicPr>
            <a:picLocks noChangeAspect="1"/>
          </p:cNvPicPr>
          <p:nvPr/>
        </p:nvPicPr>
        <p:blipFill rotWithShape="1">
          <a:blip r:embed="rId4"/>
          <a:srcRect r="3" b="9347"/>
          <a:stretch/>
        </p:blipFill>
        <p:spPr>
          <a:xfrm>
            <a:off x="3097530" y="6"/>
            <a:ext cx="2948940" cy="4005071"/>
          </a:xfrm>
          <a:prstGeom prst="rect">
            <a:avLst/>
          </a:prstGeom>
        </p:spPr>
      </p:pic>
      <p:pic>
        <p:nvPicPr>
          <p:cNvPr id="12" name="Picture 11" descr="A picture containing person, indoor, pan&#10;&#10;Description automatically generated">
            <a:extLst>
              <a:ext uri="{FF2B5EF4-FFF2-40B4-BE49-F238E27FC236}">
                <a16:creationId xmlns:a16="http://schemas.microsoft.com/office/drawing/2014/main" id="{7D42CB33-FD88-224A-A9D0-D8FB65BF6479}"/>
              </a:ext>
            </a:extLst>
          </p:cNvPr>
          <p:cNvPicPr>
            <a:picLocks noChangeAspect="1"/>
          </p:cNvPicPr>
          <p:nvPr/>
        </p:nvPicPr>
        <p:blipFill rotWithShape="1">
          <a:blip r:embed="rId5"/>
          <a:srcRect l="39266" r="19316" b="-2"/>
          <a:stretch/>
        </p:blipFill>
        <p:spPr>
          <a:xfrm>
            <a:off x="6195060" y="-1"/>
            <a:ext cx="2948940" cy="4005072"/>
          </a:xfrm>
          <a:prstGeom prst="rect">
            <a:avLst/>
          </a:prstGeom>
        </p:spPr>
      </p:pic>
      <p:sp>
        <p:nvSpPr>
          <p:cNvPr id="21" name="Rectangle 20">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rgbClr val="8A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66010"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BC6D901-B1D5-174A-B92D-08E900EECD47}"/>
              </a:ext>
            </a:extLst>
          </p:cNvPr>
          <p:cNvSpPr txBox="1"/>
          <p:nvPr/>
        </p:nvSpPr>
        <p:spPr>
          <a:xfrm>
            <a:off x="3285199" y="4435052"/>
            <a:ext cx="5328141" cy="1645920"/>
          </a:xfrm>
          <a:prstGeom prst="rect">
            <a:avLst/>
          </a:prstGeom>
        </p:spPr>
        <p:txBody>
          <a:bodyPr vert="horz" lIns="91440" tIns="45720" rIns="91440" bIns="45720" rtlCol="0" anchor="ctr">
            <a:normAutofit/>
          </a:bodyPr>
          <a:lstStyle/>
          <a:p>
            <a:pPr defTabSz="914400">
              <a:lnSpc>
                <a:spcPct val="90000"/>
              </a:lnSpc>
              <a:spcAft>
                <a:spcPts val="600"/>
              </a:spcAft>
            </a:pPr>
            <a:r>
              <a:rPr lang="en-US" sz="1600">
                <a:latin typeface="Adobe Garamond Pro" panose="02020502060506020403" pitchFamily="18" charset="77"/>
              </a:rPr>
              <a:t>The wines of Stephen Vincent are sourced from some of the most prestigious regions in Northern California. Under the direction of award-winning winemaker Adam </a:t>
            </a:r>
            <a:r>
              <a:rPr lang="en-US" sz="1600" err="1">
                <a:latin typeface="Adobe Garamond Pro" panose="02020502060506020403" pitchFamily="18" charset="77"/>
              </a:rPr>
              <a:t>LaZarre</a:t>
            </a:r>
            <a:r>
              <a:rPr lang="en-US" sz="1600">
                <a:latin typeface="Adobe Garamond Pro" panose="02020502060506020403" pitchFamily="18" charset="77"/>
              </a:rPr>
              <a:t>, we partner with winegrowers dedicated to producing fantastic fruit vintage after vintage. </a:t>
            </a:r>
          </a:p>
          <a:p>
            <a:pPr defTabSz="914400">
              <a:lnSpc>
                <a:spcPct val="90000"/>
              </a:lnSpc>
              <a:spcAft>
                <a:spcPts val="600"/>
              </a:spcAft>
            </a:pPr>
            <a:endParaRPr lang="en-US" sz="1600">
              <a:latin typeface="Adobe Garamond Pro" panose="02020502060506020403" pitchFamily="18" charset="77"/>
            </a:endParaRPr>
          </a:p>
        </p:txBody>
      </p:sp>
      <p:sp>
        <p:nvSpPr>
          <p:cNvPr id="5" name="Rectangle 4">
            <a:extLst>
              <a:ext uri="{FF2B5EF4-FFF2-40B4-BE49-F238E27FC236}">
                <a16:creationId xmlns:a16="http://schemas.microsoft.com/office/drawing/2014/main" id="{AC45A7BE-EAE3-F741-8329-7732432BF9E0}"/>
              </a:ext>
            </a:extLst>
          </p:cNvPr>
          <p:cNvSpPr/>
          <p:nvPr/>
        </p:nvSpPr>
        <p:spPr>
          <a:xfrm>
            <a:off x="640970" y="4435052"/>
            <a:ext cx="2307970" cy="1455109"/>
          </a:xfrm>
          <a:prstGeom prst="rect">
            <a:avLst/>
          </a:prstGeom>
          <a:solidFill>
            <a:srgbClr val="8A1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9998EE-F44C-3A47-8761-CF9DE1E0490D}"/>
              </a:ext>
            </a:extLst>
          </p:cNvPr>
          <p:cNvSpPr txBox="1"/>
          <p:nvPr/>
        </p:nvSpPr>
        <p:spPr>
          <a:xfrm>
            <a:off x="718889" y="4676070"/>
            <a:ext cx="2224545" cy="923330"/>
          </a:xfrm>
          <a:prstGeom prst="rect">
            <a:avLst/>
          </a:prstGeom>
          <a:noFill/>
        </p:spPr>
        <p:txBody>
          <a:bodyPr wrap="square" rtlCol="0">
            <a:spAutoFit/>
          </a:bodyPr>
          <a:lstStyle/>
          <a:p>
            <a:pPr algn="ctr"/>
            <a:r>
              <a:rPr lang="en-US">
                <a:solidFill>
                  <a:schemeClr val="bg1"/>
                </a:solidFill>
                <a:latin typeface="Adobe Garamond Pro" panose="02020502060506020403" pitchFamily="18" charset="77"/>
              </a:rPr>
              <a:t>Here’s a sneak peak of our 2020 Napa Valley Harvest</a:t>
            </a:r>
          </a:p>
        </p:txBody>
      </p:sp>
      <p:pic>
        <p:nvPicPr>
          <p:cNvPr id="8" name="Picture 7">
            <a:extLst>
              <a:ext uri="{FF2B5EF4-FFF2-40B4-BE49-F238E27FC236}">
                <a16:creationId xmlns:a16="http://schemas.microsoft.com/office/drawing/2014/main" id="{3F1394A8-DFC1-1A49-A8B3-9959B9E8FD79}"/>
              </a:ext>
            </a:extLst>
          </p:cNvPr>
          <p:cNvPicPr>
            <a:picLocks noChangeAspect="1"/>
          </p:cNvPicPr>
          <p:nvPr/>
        </p:nvPicPr>
        <p:blipFill>
          <a:blip r:embed="rId6"/>
          <a:stretch>
            <a:fillRect/>
          </a:stretch>
        </p:blipFill>
        <p:spPr>
          <a:xfrm>
            <a:off x="8318118" y="5599400"/>
            <a:ext cx="345331" cy="517236"/>
          </a:xfrm>
          <a:prstGeom prst="rect">
            <a:avLst/>
          </a:prstGeom>
        </p:spPr>
      </p:pic>
    </p:spTree>
    <p:extLst>
      <p:ext uri="{BB962C8B-B14F-4D97-AF65-F5344CB8AC3E}">
        <p14:creationId xmlns:p14="http://schemas.microsoft.com/office/powerpoint/2010/main" val="194182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C6D901-B1D5-174A-B92D-08E900EECD47}"/>
              </a:ext>
            </a:extLst>
          </p:cNvPr>
          <p:cNvSpPr txBox="1"/>
          <p:nvPr/>
        </p:nvSpPr>
        <p:spPr>
          <a:xfrm>
            <a:off x="661994" y="3668508"/>
            <a:ext cx="7741620" cy="3046988"/>
          </a:xfrm>
          <a:prstGeom prst="rect">
            <a:avLst/>
          </a:prstGeom>
          <a:noFill/>
        </p:spPr>
        <p:txBody>
          <a:bodyPr wrap="square" lIns="91440" tIns="45720" rIns="91440" bIns="45720" rtlCol="0" anchor="t">
            <a:spAutoFit/>
          </a:bodyPr>
          <a:lstStyle/>
          <a:p>
            <a:r>
              <a:rPr lang="en-US" sz="1600" u="sng">
                <a:latin typeface="Adobe Garamond Pro"/>
              </a:rPr>
              <a:t>North Coast Sourcing</a:t>
            </a:r>
          </a:p>
          <a:p>
            <a:endParaRPr lang="en-US" sz="1600">
              <a:latin typeface="Adobe Garamond Pro" panose="02020502060506020403" pitchFamily="18" charset="77"/>
            </a:endParaRPr>
          </a:p>
          <a:p>
            <a:r>
              <a:rPr lang="en-US" sz="1600">
                <a:latin typeface="Adobe Garamond Pro"/>
              </a:rPr>
              <a:t>Our 2018 Pinot Noir and Chardonnay are sourced from acclaimed areas throughout Napa and Sonoma counties, such as the Russian River Valley and Carneros AVAs. These AVAs are known for success with these cool climate varietals, due to the maritime influence of the Pacific ocean. The Russian River Valley benefits from the cooling coastal fogs that come up through the Petaluma Gap, while Carneros receives early morning fog off the San Pablo Bay. </a:t>
            </a:r>
          </a:p>
          <a:p>
            <a:endParaRPr lang="en-US" sz="1600">
              <a:latin typeface="Adobe Garamond Pro" panose="02020502060506020403" pitchFamily="18" charset="77"/>
            </a:endParaRPr>
          </a:p>
          <a:p>
            <a:r>
              <a:rPr lang="en-US" sz="1600">
                <a:latin typeface="Adobe Garamond Pro"/>
              </a:rPr>
              <a:t>The 2018 Crimson Red Blend comes primarily from the Mendocino AVA. Within this large winegrowing regions, our vineyard sources benefit from warm microclimates that contribute to the production of bold, robust red varietals.    </a:t>
            </a:r>
          </a:p>
          <a:p>
            <a:endParaRPr lang="en-US" sz="1600">
              <a:latin typeface="Adobe Garamond Pro" panose="02020502060506020403" pitchFamily="18" charset="77"/>
            </a:endParaRPr>
          </a:p>
        </p:txBody>
      </p:sp>
      <p:pic>
        <p:nvPicPr>
          <p:cNvPr id="11" name="Picture 10" descr="A close up of a map&#10;&#10;Description automatically generated">
            <a:extLst>
              <a:ext uri="{FF2B5EF4-FFF2-40B4-BE49-F238E27FC236}">
                <a16:creationId xmlns:a16="http://schemas.microsoft.com/office/drawing/2014/main" id="{7770AD14-689B-7245-89B1-0CD5291D1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95" y="331552"/>
            <a:ext cx="3247784" cy="3247784"/>
          </a:xfrm>
          <a:prstGeom prst="rect">
            <a:avLst/>
          </a:prstGeom>
        </p:spPr>
      </p:pic>
      <p:pic>
        <p:nvPicPr>
          <p:cNvPr id="3" name="Picture 2" descr="A picture containing sky, outdoor, grass, mountain&#10;&#10;Description automatically generated">
            <a:extLst>
              <a:ext uri="{FF2B5EF4-FFF2-40B4-BE49-F238E27FC236}">
                <a16:creationId xmlns:a16="http://schemas.microsoft.com/office/drawing/2014/main" id="{18CCA07E-5B71-4746-BE06-DA3D38AB7B5D}"/>
              </a:ext>
            </a:extLst>
          </p:cNvPr>
          <p:cNvPicPr>
            <a:picLocks noChangeAspect="1"/>
          </p:cNvPicPr>
          <p:nvPr/>
        </p:nvPicPr>
        <p:blipFill>
          <a:blip r:embed="rId4"/>
          <a:stretch>
            <a:fillRect/>
          </a:stretch>
        </p:blipFill>
        <p:spPr>
          <a:xfrm>
            <a:off x="4073235" y="331552"/>
            <a:ext cx="4330379" cy="324778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EB0FFCB-F714-E245-8DEA-5037A81E1782}"/>
              </a:ext>
            </a:extLst>
          </p:cNvPr>
          <p:cNvPicPr>
            <a:picLocks noChangeAspect="1"/>
          </p:cNvPicPr>
          <p:nvPr/>
        </p:nvPicPr>
        <p:blipFill>
          <a:blip r:embed="rId5"/>
          <a:stretch>
            <a:fillRect/>
          </a:stretch>
        </p:blipFill>
        <p:spPr>
          <a:xfrm>
            <a:off x="8482006" y="6074413"/>
            <a:ext cx="345331" cy="517236"/>
          </a:xfrm>
          <a:prstGeom prst="rect">
            <a:avLst/>
          </a:prstGeom>
        </p:spPr>
      </p:pic>
    </p:spTree>
    <p:extLst>
      <p:ext uri="{BB962C8B-B14F-4D97-AF65-F5344CB8AC3E}">
        <p14:creationId xmlns:p14="http://schemas.microsoft.com/office/powerpoint/2010/main" val="6955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C6D901-B1D5-174A-B92D-08E900EECD47}"/>
              </a:ext>
            </a:extLst>
          </p:cNvPr>
          <p:cNvSpPr txBox="1"/>
          <p:nvPr/>
        </p:nvSpPr>
        <p:spPr>
          <a:xfrm>
            <a:off x="673868" y="382012"/>
            <a:ext cx="3898131" cy="2800767"/>
          </a:xfrm>
          <a:prstGeom prst="rect">
            <a:avLst/>
          </a:prstGeom>
          <a:noFill/>
        </p:spPr>
        <p:txBody>
          <a:bodyPr wrap="square" lIns="91440" tIns="45720" rIns="91440" bIns="45720" rtlCol="0" anchor="t">
            <a:spAutoFit/>
          </a:bodyPr>
          <a:lstStyle/>
          <a:p>
            <a:r>
              <a:rPr lang="en-US" sz="1600" u="sng">
                <a:latin typeface="Adobe Garamond Pro" panose="02020502060506020403" pitchFamily="18" charset="77"/>
              </a:rPr>
              <a:t>Napa Valley Sourcing</a:t>
            </a:r>
          </a:p>
          <a:p>
            <a:endParaRPr lang="en-US" sz="1600">
              <a:latin typeface="Adobe Garamond Pro" panose="02020502060506020403" pitchFamily="18" charset="77"/>
            </a:endParaRPr>
          </a:p>
          <a:p>
            <a:r>
              <a:rPr lang="en-US" sz="1600">
                <a:latin typeface="Adobe Garamond Pro" panose="02020502060506020403" pitchFamily="18" charset="77"/>
              </a:rPr>
              <a:t>Our 2018 Cabernet Sauvignon is entirely sourced from Napa Valley, including the distinguished sub-appellations of Rutherford, Yountville and Oak Knoll. These world-renowned sub-appellations are dotted throughout the valley floor of Napa and are acclaimed for Cabernet Sauvignons of concentration, structure and depth.</a:t>
            </a:r>
          </a:p>
          <a:p>
            <a:endParaRPr lang="en-US" sz="1600">
              <a:latin typeface="Adobe Garamond Pro" panose="02020502060506020403" pitchFamily="18" charset="77"/>
            </a:endParaRPr>
          </a:p>
        </p:txBody>
      </p:sp>
      <p:pic>
        <p:nvPicPr>
          <p:cNvPr id="5" name="Picture 4" descr="Map&#10;&#10;Description automatically generated">
            <a:extLst>
              <a:ext uri="{FF2B5EF4-FFF2-40B4-BE49-F238E27FC236}">
                <a16:creationId xmlns:a16="http://schemas.microsoft.com/office/drawing/2014/main" id="{719DB64F-213C-594F-8A3F-07CE585B7EEA}"/>
              </a:ext>
            </a:extLst>
          </p:cNvPr>
          <p:cNvPicPr>
            <a:picLocks noChangeAspect="1"/>
          </p:cNvPicPr>
          <p:nvPr/>
        </p:nvPicPr>
        <p:blipFill rotWithShape="1">
          <a:blip r:embed="rId3"/>
          <a:srcRect t="4001"/>
          <a:stretch/>
        </p:blipFill>
        <p:spPr>
          <a:xfrm>
            <a:off x="4473735" y="316930"/>
            <a:ext cx="4670265" cy="5977841"/>
          </a:xfrm>
          <a:prstGeom prst="rect">
            <a:avLst/>
          </a:prstGeom>
        </p:spPr>
      </p:pic>
      <p:pic>
        <p:nvPicPr>
          <p:cNvPr id="6" name="Picture 5" descr="A picture containing sky, grass, outdoor, distance&#10;&#10;Description automatically generated">
            <a:extLst>
              <a:ext uri="{FF2B5EF4-FFF2-40B4-BE49-F238E27FC236}">
                <a16:creationId xmlns:a16="http://schemas.microsoft.com/office/drawing/2014/main" id="{A48C3404-5922-C34A-A754-0A99D7701FDF}"/>
              </a:ext>
            </a:extLst>
          </p:cNvPr>
          <p:cNvPicPr>
            <a:picLocks noChangeAspect="1"/>
          </p:cNvPicPr>
          <p:nvPr/>
        </p:nvPicPr>
        <p:blipFill rotWithShape="1">
          <a:blip r:embed="rId4"/>
          <a:srcRect l="13689" r="6676"/>
          <a:stretch/>
        </p:blipFill>
        <p:spPr>
          <a:xfrm>
            <a:off x="673868" y="3293286"/>
            <a:ext cx="3903958" cy="3247784"/>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902AF50-EE43-6F42-B77F-CD7A055A3416}"/>
              </a:ext>
            </a:extLst>
          </p:cNvPr>
          <p:cNvPicPr>
            <a:picLocks noChangeAspect="1"/>
          </p:cNvPicPr>
          <p:nvPr/>
        </p:nvPicPr>
        <p:blipFill>
          <a:blip r:embed="rId5"/>
          <a:stretch>
            <a:fillRect/>
          </a:stretch>
        </p:blipFill>
        <p:spPr>
          <a:xfrm>
            <a:off x="8470132" y="6036153"/>
            <a:ext cx="345331" cy="517236"/>
          </a:xfrm>
          <a:prstGeom prst="rect">
            <a:avLst/>
          </a:prstGeom>
        </p:spPr>
      </p:pic>
    </p:spTree>
    <p:extLst>
      <p:ext uri="{BB962C8B-B14F-4D97-AF65-F5344CB8AC3E}">
        <p14:creationId xmlns:p14="http://schemas.microsoft.com/office/powerpoint/2010/main" val="295913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77FDAE-B9ED-364D-9DA8-5551BF3630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696" y="38348"/>
            <a:ext cx="5219323" cy="2176323"/>
          </a:xfrm>
          <a:prstGeom prst="rect">
            <a:avLst/>
          </a:prstGeom>
        </p:spPr>
      </p:pic>
      <p:pic>
        <p:nvPicPr>
          <p:cNvPr id="4" name="Picture 3" descr="A bottle of wine&#10;&#10;Description automatically generated">
            <a:extLst>
              <a:ext uri="{FF2B5EF4-FFF2-40B4-BE49-F238E27FC236}">
                <a16:creationId xmlns:a16="http://schemas.microsoft.com/office/drawing/2014/main" id="{86BB4003-07C7-4F4F-A2D2-49924FEC7B47}"/>
              </a:ext>
            </a:extLst>
          </p:cNvPr>
          <p:cNvPicPr>
            <a:picLocks noChangeAspect="1"/>
          </p:cNvPicPr>
          <p:nvPr/>
        </p:nvPicPr>
        <p:blipFill>
          <a:blip r:embed="rId3"/>
          <a:stretch>
            <a:fillRect/>
          </a:stretch>
        </p:blipFill>
        <p:spPr>
          <a:xfrm>
            <a:off x="725209" y="3373548"/>
            <a:ext cx="1192924" cy="3098289"/>
          </a:xfrm>
          <a:prstGeom prst="rect">
            <a:avLst/>
          </a:prstGeom>
        </p:spPr>
      </p:pic>
      <p:pic>
        <p:nvPicPr>
          <p:cNvPr id="6" name="Picture 5" descr="A bottle of wine&#10;&#10;Description automatically generated">
            <a:extLst>
              <a:ext uri="{FF2B5EF4-FFF2-40B4-BE49-F238E27FC236}">
                <a16:creationId xmlns:a16="http://schemas.microsoft.com/office/drawing/2014/main" id="{096C5782-9B7A-8E46-AB35-7B78DCE40C7B}"/>
              </a:ext>
            </a:extLst>
          </p:cNvPr>
          <p:cNvPicPr>
            <a:picLocks noChangeAspect="1"/>
          </p:cNvPicPr>
          <p:nvPr/>
        </p:nvPicPr>
        <p:blipFill>
          <a:blip r:embed="rId4"/>
          <a:stretch>
            <a:fillRect/>
          </a:stretch>
        </p:blipFill>
        <p:spPr>
          <a:xfrm>
            <a:off x="2887710" y="3373548"/>
            <a:ext cx="1192923" cy="3098286"/>
          </a:xfrm>
          <a:prstGeom prst="rect">
            <a:avLst/>
          </a:prstGeom>
        </p:spPr>
      </p:pic>
      <p:pic>
        <p:nvPicPr>
          <p:cNvPr id="8" name="Picture 7" descr="A close up of a bottle&#10;&#10;Description automatically generated">
            <a:extLst>
              <a:ext uri="{FF2B5EF4-FFF2-40B4-BE49-F238E27FC236}">
                <a16:creationId xmlns:a16="http://schemas.microsoft.com/office/drawing/2014/main" id="{EC7C0042-37E0-D94F-8770-6313B03122BB}"/>
              </a:ext>
            </a:extLst>
          </p:cNvPr>
          <p:cNvPicPr>
            <a:picLocks noChangeAspect="1"/>
          </p:cNvPicPr>
          <p:nvPr/>
        </p:nvPicPr>
        <p:blipFill>
          <a:blip r:embed="rId5"/>
          <a:stretch>
            <a:fillRect/>
          </a:stretch>
        </p:blipFill>
        <p:spPr>
          <a:xfrm>
            <a:off x="5101454" y="3373548"/>
            <a:ext cx="1192922" cy="3098284"/>
          </a:xfrm>
          <a:prstGeom prst="rect">
            <a:avLst/>
          </a:prstGeom>
        </p:spPr>
      </p:pic>
      <p:pic>
        <p:nvPicPr>
          <p:cNvPr id="10" name="Picture 9" descr="A close up of a bottle&#10;&#10;Description automatically generated">
            <a:extLst>
              <a:ext uri="{FF2B5EF4-FFF2-40B4-BE49-F238E27FC236}">
                <a16:creationId xmlns:a16="http://schemas.microsoft.com/office/drawing/2014/main" id="{A58B2EEC-59CE-6F4A-A8D3-36D417BDA969}"/>
              </a:ext>
            </a:extLst>
          </p:cNvPr>
          <p:cNvPicPr>
            <a:picLocks noChangeAspect="1"/>
          </p:cNvPicPr>
          <p:nvPr/>
        </p:nvPicPr>
        <p:blipFill>
          <a:blip r:embed="rId6"/>
          <a:stretch>
            <a:fillRect/>
          </a:stretch>
        </p:blipFill>
        <p:spPr>
          <a:xfrm>
            <a:off x="7315197" y="3373548"/>
            <a:ext cx="1192925" cy="3098291"/>
          </a:xfrm>
          <a:prstGeom prst="rect">
            <a:avLst/>
          </a:prstGeom>
        </p:spPr>
      </p:pic>
      <p:sp>
        <p:nvSpPr>
          <p:cNvPr id="11" name="Rectangle 10">
            <a:extLst>
              <a:ext uri="{FF2B5EF4-FFF2-40B4-BE49-F238E27FC236}">
                <a16:creationId xmlns:a16="http://schemas.microsoft.com/office/drawing/2014/main" id="{FCA84460-C9FA-B642-A392-6650B913DD6C}"/>
              </a:ext>
            </a:extLst>
          </p:cNvPr>
          <p:cNvSpPr/>
          <p:nvPr/>
        </p:nvSpPr>
        <p:spPr>
          <a:xfrm>
            <a:off x="725209" y="2789603"/>
            <a:ext cx="8208468" cy="307777"/>
          </a:xfrm>
          <a:prstGeom prst="rect">
            <a:avLst/>
          </a:prstGeom>
        </p:spPr>
        <p:txBody>
          <a:bodyPr wrap="square" lIns="91440" tIns="45720" rIns="91440" bIns="45720" anchor="t">
            <a:spAutoFit/>
          </a:bodyPr>
          <a:lstStyle/>
          <a:p>
            <a:r>
              <a:rPr lang="en-US" sz="1400">
                <a:latin typeface="Adobe Garamond Pro" panose="02020502060506020403" pitchFamily="18" charset="77"/>
                <a:hlinkClick r:id="rId7"/>
              </a:rPr>
              <a:t>https://winehooligans.com/trade/?fwp_brand_filter=Stephen-vincent&amp;fwp_asset_type_filter=tech-sheet</a:t>
            </a:r>
            <a:endParaRPr lang="en-US" sz="1400">
              <a:latin typeface="Adobe Garamond Pro" panose="02020502060506020403" pitchFamily="18" charset="77"/>
            </a:endParaRPr>
          </a:p>
        </p:txBody>
      </p:sp>
      <p:sp>
        <p:nvSpPr>
          <p:cNvPr id="12" name="TextBox 11">
            <a:extLst>
              <a:ext uri="{FF2B5EF4-FFF2-40B4-BE49-F238E27FC236}">
                <a16:creationId xmlns:a16="http://schemas.microsoft.com/office/drawing/2014/main" id="{255CF757-FFF8-3842-AD2E-694B09B97360}"/>
              </a:ext>
            </a:extLst>
          </p:cNvPr>
          <p:cNvSpPr txBox="1"/>
          <p:nvPr/>
        </p:nvSpPr>
        <p:spPr>
          <a:xfrm>
            <a:off x="454691" y="2020993"/>
            <a:ext cx="4934364" cy="492443"/>
          </a:xfrm>
          <a:prstGeom prst="rect">
            <a:avLst/>
          </a:prstGeom>
          <a:noFill/>
        </p:spPr>
        <p:txBody>
          <a:bodyPr wrap="none" rtlCol="0">
            <a:spAutoFit/>
          </a:bodyPr>
          <a:lstStyle/>
          <a:p>
            <a:r>
              <a:rPr lang="en-US" sz="800">
                <a:latin typeface="Modern No. 20"/>
                <a:cs typeface="Modern No. 20"/>
              </a:rPr>
              <a:t>WINE HOOLIGANS LLC    980 Airway Court, Ste. A Santa Rosa, CA 95403    (707) 527-7355    </a:t>
            </a:r>
            <a:r>
              <a:rPr lang="en-US" sz="800" err="1">
                <a:latin typeface="Modern No. 20"/>
                <a:cs typeface="Modern No. 20"/>
              </a:rPr>
              <a:t>winehooligans.com</a:t>
            </a:r>
            <a:endParaRPr lang="en-US" sz="800">
              <a:latin typeface="Modern No. 20"/>
              <a:cs typeface="Modern No. 20"/>
            </a:endParaRPr>
          </a:p>
          <a:p>
            <a:endParaRPr lang="en-US"/>
          </a:p>
        </p:txBody>
      </p:sp>
      <p:pic>
        <p:nvPicPr>
          <p:cNvPr id="14" name="Picture 13" descr="A person standing next to a tree&#10;&#10;Description automatically generated">
            <a:extLst>
              <a:ext uri="{FF2B5EF4-FFF2-40B4-BE49-F238E27FC236}">
                <a16:creationId xmlns:a16="http://schemas.microsoft.com/office/drawing/2014/main" id="{34D9A150-6AD9-5C49-9ECA-68F84E63B0BF}"/>
              </a:ext>
            </a:extLst>
          </p:cNvPr>
          <p:cNvPicPr>
            <a:picLocks noChangeAspect="1"/>
          </p:cNvPicPr>
          <p:nvPr/>
        </p:nvPicPr>
        <p:blipFill>
          <a:blip r:embed="rId8"/>
          <a:stretch>
            <a:fillRect/>
          </a:stretch>
        </p:blipFill>
        <p:spPr>
          <a:xfrm>
            <a:off x="5791306" y="286237"/>
            <a:ext cx="3047783" cy="2030201"/>
          </a:xfrm>
          <a:prstGeom prst="rect">
            <a:avLst/>
          </a:prstGeom>
        </p:spPr>
      </p:pic>
      <p:sp>
        <p:nvSpPr>
          <p:cNvPr id="15" name="TextBox 14">
            <a:extLst>
              <a:ext uri="{FF2B5EF4-FFF2-40B4-BE49-F238E27FC236}">
                <a16:creationId xmlns:a16="http://schemas.microsoft.com/office/drawing/2014/main" id="{8F3790B1-D063-3545-B9CD-15160619BF44}"/>
              </a:ext>
            </a:extLst>
          </p:cNvPr>
          <p:cNvSpPr txBox="1"/>
          <p:nvPr/>
        </p:nvSpPr>
        <p:spPr>
          <a:xfrm>
            <a:off x="2876023" y="2487695"/>
            <a:ext cx="3228769" cy="369332"/>
          </a:xfrm>
          <a:prstGeom prst="rect">
            <a:avLst/>
          </a:prstGeom>
          <a:noFill/>
        </p:spPr>
        <p:txBody>
          <a:bodyPr wrap="none" rtlCol="0">
            <a:spAutoFit/>
          </a:bodyPr>
          <a:lstStyle/>
          <a:p>
            <a:r>
              <a:rPr lang="en-US">
                <a:latin typeface="Adobe Garamond Pro" panose="02020502060506020403" pitchFamily="18" charset="77"/>
              </a:rPr>
              <a:t>Find tech sheets at the link below:</a:t>
            </a:r>
          </a:p>
        </p:txBody>
      </p:sp>
    </p:spTree>
    <p:extLst>
      <p:ext uri="{BB962C8B-B14F-4D97-AF65-F5344CB8AC3E}">
        <p14:creationId xmlns:p14="http://schemas.microsoft.com/office/powerpoint/2010/main" val="1202881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BBE53A81FF34DA08B7F4AE6868F6F" ma:contentTypeVersion="12" ma:contentTypeDescription="Create a new document." ma:contentTypeScope="" ma:versionID="d27e45f69714f85516199875e7859eec">
  <xsd:schema xmlns:xsd="http://www.w3.org/2001/XMLSchema" xmlns:xs="http://www.w3.org/2001/XMLSchema" xmlns:p="http://schemas.microsoft.com/office/2006/metadata/properties" xmlns:ns2="e3437399-27aa-4936-84c0-64cf75e46e55" xmlns:ns3="1d96db82-db53-4c5b-abe7-2be441b4fd1b" targetNamespace="http://schemas.microsoft.com/office/2006/metadata/properties" ma:root="true" ma:fieldsID="62ff39e85c1cfd7cf1928d63c4824e32" ns2:_="" ns3:_="">
    <xsd:import namespace="e3437399-27aa-4936-84c0-64cf75e46e55"/>
    <xsd:import namespace="1d96db82-db53-4c5b-abe7-2be441b4fd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37399-27aa-4936-84c0-64cf75e46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6db82-db53-4c5b-abe7-2be441b4fd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54898A-75CD-49D8-8770-1358E46F0BCD}">
  <ds:schemaRefs>
    <ds:schemaRef ds:uri="1d96db82-db53-4c5b-abe7-2be441b4fd1b"/>
    <ds:schemaRef ds:uri="e3437399-27aa-4936-84c0-64cf75e46e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004AC4-04E9-40E1-9AB3-7EB96DA958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EF385C1-6B82-41BD-A331-1E9525234B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Frizzell</dc:creator>
  <cp:revision>1</cp:revision>
  <dcterms:created xsi:type="dcterms:W3CDTF">2020-11-24T21:53:26Z</dcterms:created>
  <dcterms:modified xsi:type="dcterms:W3CDTF">2020-12-07T22:09:28Z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0x010100A1BBBE53A81FF34DA08B7F4AE6868F6F</vt:lpwstr>
  </property>
</Properties>
</file>